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</p:sldIdLst>
  <p:sldSz cy="5143500" cx="9144000"/>
  <p:notesSz cx="6858000" cy="9144000"/>
  <p:embeddedFontLst>
    <p:embeddedFont>
      <p:font typeface="Raleway"/>
      <p:regular r:id="rId20"/>
      <p:bold r:id="rId21"/>
      <p:italic r:id="rId22"/>
      <p:boldItalic r:id="rId23"/>
    </p:embeddedFont>
    <p:embeddedFont>
      <p:font typeface="Lato"/>
      <p:regular r:id="rId24"/>
      <p:bold r:id="rId25"/>
      <p:italic r:id="rId26"/>
      <p:boldItalic r:id="rId2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Raleway-regular.fntdata"/><Relationship Id="rId22" Type="http://schemas.openxmlformats.org/officeDocument/2006/relationships/font" Target="fonts/Raleway-italic.fntdata"/><Relationship Id="rId21" Type="http://schemas.openxmlformats.org/officeDocument/2006/relationships/font" Target="fonts/Raleway-bold.fntdata"/><Relationship Id="rId24" Type="http://schemas.openxmlformats.org/officeDocument/2006/relationships/font" Target="fonts/Lato-regular.fntdata"/><Relationship Id="rId23" Type="http://schemas.openxmlformats.org/officeDocument/2006/relationships/font" Target="fonts/Raleway-bold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font" Target="fonts/Lato-italic.fntdata"/><Relationship Id="rId25" Type="http://schemas.openxmlformats.org/officeDocument/2006/relationships/font" Target="fonts/Lato-bold.fntdata"/><Relationship Id="rId27" Type="http://schemas.openxmlformats.org/officeDocument/2006/relationships/font" Target="fonts/Lato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164e8a2dbd3_0_12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164e8a2dbd3_0_1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164e8a2dbd3_0_12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164e8a2dbd3_0_1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164e8a2dbd3_0_13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Google Shape;155;g164e8a2dbd3_0_1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164e8a2dbd3_0_13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Google Shape;162;g164e8a2dbd3_0_1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164e8a2dbd3_0_15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9" name="Google Shape;169;g164e8a2dbd3_0_1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164e8a2dbd3_0_7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164e8a2dbd3_0_7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164e8a2dbd3_0_8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164e8a2dbd3_0_8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164e8a2dbd3_0_8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164e8a2dbd3_0_8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164e8a2dbd3_0_9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164e8a2dbd3_0_9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164e8a2dbd3_0_9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164e8a2dbd3_0_9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164e8a2dbd3_0_10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164e8a2dbd3_0_10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164e8a2dbd3_0_10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Google Shape;129;g164e8a2dbd3_0_10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164e8a2dbd3_0_1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164e8a2dbd3_0_1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lt2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2" name="Google Shape;12;p2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4" name="Google Shape;14;p2"/>
          <p:cNvSpPr txBox="1"/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15" name="Google Shape;15;p2"/>
          <p:cNvSpPr txBox="1"/>
          <p:nvPr>
            <p:ph idx="1" type="subTitle"/>
          </p:nvPr>
        </p:nvSpPr>
        <p:spPr>
          <a:xfrm>
            <a:off x="729627" y="3172900"/>
            <a:ext cx="7688100" cy="54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dk1"/>
        </a:solidFill>
      </p:bgPr>
    </p:bg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oogle Shape;74;p11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75" name="Google Shape;75;p11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" name="Google Shape;76;p11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7" name="Google Shape;77;p11"/>
          <p:cNvSpPr txBox="1"/>
          <p:nvPr>
            <p:ph hasCustomPrompt="1" type="title"/>
          </p:nvPr>
        </p:nvSpPr>
        <p:spPr>
          <a:xfrm>
            <a:off x="729450" y="733950"/>
            <a:ext cx="7688400" cy="124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8" name="Google Shape;78;p11"/>
          <p:cNvSpPr txBox="1"/>
          <p:nvPr>
            <p:ph idx="1" type="body"/>
          </p:nvPr>
        </p:nvSpPr>
        <p:spPr>
          <a:xfrm>
            <a:off x="729450" y="2272888"/>
            <a:ext cx="7688400" cy="158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9" name="Google Shape;79;p11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2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oogle Shape;18;p3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9" name="Google Shape;19;p3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" name="Google Shape;20;p3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1" name="Google Shape;21;p3"/>
          <p:cNvSpPr txBox="1"/>
          <p:nvPr>
            <p:ph type="title"/>
          </p:nvPr>
        </p:nvSpPr>
        <p:spPr>
          <a:xfrm>
            <a:off x="729450" y="1322450"/>
            <a:ext cx="7688400" cy="151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5" name="Google Shape;25;p4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26" name="Google Shape;26;p4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" name="Google Shape;27;p4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8" name="Google Shape;28;p4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29" name="Google Shape;29;p4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0" name="Google Shape;30;p4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3" name="Google Shape;33;p5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34" name="Google Shape;34;p5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" name="Google Shape;35;p5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6" name="Google Shape;36;p5"/>
          <p:cNvSpPr txBox="1"/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37" name="Google Shape;37;p5"/>
          <p:cNvSpPr txBox="1"/>
          <p:nvPr>
            <p:ph idx="1" type="body"/>
          </p:nvPr>
        </p:nvSpPr>
        <p:spPr>
          <a:xfrm>
            <a:off x="729325" y="2078875"/>
            <a:ext cx="37743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8" name="Google Shape;38;p5"/>
          <p:cNvSpPr txBox="1"/>
          <p:nvPr>
            <p:ph idx="2" type="body"/>
          </p:nvPr>
        </p:nvSpPr>
        <p:spPr>
          <a:xfrm>
            <a:off x="4643604" y="2078875"/>
            <a:ext cx="37743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9" name="Google Shape;39;p5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2" name="Google Shape;42;p6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43" name="Google Shape;43;p6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" name="Google Shape;44;p6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5" name="Google Shape;45;p6"/>
          <p:cNvSpPr txBox="1"/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46" name="Google Shape;46;p6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7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9" name="Google Shape;49;p7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50" name="Google Shape;50;p7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" name="Google Shape;51;p7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2" name="Google Shape;52;p7"/>
          <p:cNvSpPr txBox="1"/>
          <p:nvPr>
            <p:ph type="title"/>
          </p:nvPr>
        </p:nvSpPr>
        <p:spPr>
          <a:xfrm>
            <a:off x="730000" y="1318650"/>
            <a:ext cx="3300900" cy="138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53" name="Google Shape;53;p7"/>
          <p:cNvSpPr txBox="1"/>
          <p:nvPr>
            <p:ph idx="1" type="body"/>
          </p:nvPr>
        </p:nvSpPr>
        <p:spPr>
          <a:xfrm>
            <a:off x="721225" y="2781725"/>
            <a:ext cx="3300900" cy="159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4" name="Google Shape;54;p7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3"/>
        </a:solidFill>
      </p:bgPr>
    </p:bg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oogle Shape;56;p8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57" name="Google Shape;57;p8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" name="Google Shape;58;p8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9" name="Google Shape;59;p8"/>
          <p:cNvSpPr txBox="1"/>
          <p:nvPr>
            <p:ph type="title"/>
          </p:nvPr>
        </p:nvSpPr>
        <p:spPr>
          <a:xfrm>
            <a:off x="729450" y="864300"/>
            <a:ext cx="7021200" cy="2985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0" name="Google Shape;60;p8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9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3" name="Google Shape;63;p9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64" name="Google Shape;64;p9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" name="Google Shape;65;p9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6" name="Google Shape;66;p9"/>
          <p:cNvSpPr txBox="1"/>
          <p:nvPr>
            <p:ph type="title"/>
          </p:nvPr>
        </p:nvSpPr>
        <p:spPr>
          <a:xfrm>
            <a:off x="730000" y="1318650"/>
            <a:ext cx="3300900" cy="168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67" name="Google Shape;67;p9"/>
          <p:cNvSpPr txBox="1"/>
          <p:nvPr>
            <p:ph idx="1" type="subTitle"/>
          </p:nvPr>
        </p:nvSpPr>
        <p:spPr>
          <a:xfrm>
            <a:off x="724950" y="3161525"/>
            <a:ext cx="3300900" cy="75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68" name="Google Shape;68;p9"/>
          <p:cNvSpPr txBox="1"/>
          <p:nvPr>
            <p:ph idx="2" type="body"/>
          </p:nvPr>
        </p:nvSpPr>
        <p:spPr>
          <a:xfrm>
            <a:off x="5174225" y="1352625"/>
            <a:ext cx="3374400" cy="302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9" name="Google Shape;69;p9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0"/>
          <p:cNvSpPr txBox="1"/>
          <p:nvPr>
            <p:ph idx="1" type="body"/>
          </p:nvPr>
        </p:nvSpPr>
        <p:spPr>
          <a:xfrm>
            <a:off x="724950" y="4372551"/>
            <a:ext cx="7697400" cy="460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72" name="Google Shape;72;p10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treamline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Lato"/>
              <a:buChar char="●"/>
              <a:defRPr sz="13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2984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2984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2984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2984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2984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2984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2984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2984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2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5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4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youtu.be/sa1ePE5h50o" TargetMode="External"/><Relationship Id="rId4" Type="http://schemas.openxmlformats.org/officeDocument/2006/relationships/hyperlink" Target="https://youtu.be/Cw5DIPnHPxo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6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hyperlink" Target="https://youtu.be/Fnq8u3PLwPs?list=PLGZ7LCna5-M7H3Gj2hJre1RHfjXCRU2ox" TargetMode="External"/><Relationship Id="rId4" Type="http://schemas.openxmlformats.org/officeDocument/2006/relationships/hyperlink" Target="https://youtu.be/Fnq8u3PLwPs?list=PLGZ7LCna5-M7H3Gj2hJre1RHfjXCRU2ox" TargetMode="External"/><Relationship Id="rId5" Type="http://schemas.openxmlformats.org/officeDocument/2006/relationships/image" Target="../media/image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7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3"/>
          <p:cNvSpPr txBox="1"/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fr" sz="2780"/>
              <a:t>Quelles ressources audiovisuelles pour la </a:t>
            </a:r>
            <a:r>
              <a:rPr lang="fr" sz="2780"/>
              <a:t>professionnalisation</a:t>
            </a:r>
            <a:r>
              <a:rPr lang="fr" sz="2780"/>
              <a:t> des enseignants ? </a:t>
            </a:r>
            <a:endParaRPr sz="278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fr" sz="2280"/>
              <a:t>Le cas du SPOC “Les communs du numérique”</a:t>
            </a:r>
            <a:endParaRPr sz="228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t/>
            </a:r>
            <a:endParaRPr sz="2280"/>
          </a:p>
        </p:txBody>
      </p:sp>
      <p:sp>
        <p:nvSpPr>
          <p:cNvPr id="87" name="Google Shape;87;p13"/>
          <p:cNvSpPr txBox="1"/>
          <p:nvPr>
            <p:ph idx="1" type="subTitle"/>
          </p:nvPr>
        </p:nvSpPr>
        <p:spPr>
          <a:xfrm>
            <a:off x="311700" y="2834125"/>
            <a:ext cx="8520600" cy="1365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775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2576">
                <a:solidFill>
                  <a:schemeClr val="dk1"/>
                </a:solidFill>
              </a:rPr>
              <a:t>Sébastien Balanger, Stéphanie Chauveau, Laurent Tessier </a:t>
            </a:r>
            <a:endParaRPr sz="2576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2576">
                <a:solidFill>
                  <a:schemeClr val="dk1"/>
                </a:solidFill>
              </a:rPr>
              <a:t>(Institut Catholique de Paris)</a:t>
            </a:r>
            <a:endParaRPr sz="2576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23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1739"/>
              <a:buFont typeface="Arial"/>
              <a:buNone/>
            </a:pPr>
            <a:r>
              <a:rPr lang="fr" sz="1380">
                <a:solidFill>
                  <a:schemeClr val="dk1"/>
                </a:solidFill>
              </a:rPr>
              <a:t>Colloque </a:t>
            </a:r>
            <a:r>
              <a:rPr lang="fr" sz="1380">
                <a:solidFill>
                  <a:schemeClr val="dk1"/>
                </a:solidFill>
              </a:rPr>
              <a:t>Les ressources éducatives pour la formation au prisme de la professionnalisation dans</a:t>
            </a:r>
            <a:endParaRPr sz="138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1739"/>
              <a:buFont typeface="Arial"/>
              <a:buNone/>
            </a:pPr>
            <a:r>
              <a:rPr lang="fr" sz="1380">
                <a:solidFill>
                  <a:schemeClr val="dk1"/>
                </a:solidFill>
              </a:rPr>
              <a:t>l'enseignement supérieur - 17-18 oct. 2022 Clermont-Ferrand</a:t>
            </a:r>
            <a:endParaRPr sz="138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8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2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L’évaluation</a:t>
            </a:r>
            <a:endParaRPr/>
          </a:p>
        </p:txBody>
      </p:sp>
      <p:sp>
        <p:nvSpPr>
          <p:cNvPr id="145" name="Google Shape;145;p22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238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Char char="★"/>
            </a:pPr>
            <a:r>
              <a:rPr lang="fr" sz="1500"/>
              <a:t>Suivi des visios, questionnaire envoyé (20 réponses sur 130), entretien avec 6 d’entre eux.</a:t>
            </a:r>
            <a:endParaRPr sz="1500"/>
          </a:p>
          <a:p>
            <a:pPr indent="-3238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Char char="★"/>
            </a:pPr>
            <a:r>
              <a:rPr lang="fr" sz="1500"/>
              <a:t>Horizontalité, pairs à pairs, engagement </a:t>
            </a:r>
            <a:endParaRPr sz="1500"/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3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Profil 1 - l’enseignant organisé</a:t>
            </a:r>
            <a:endParaRPr/>
          </a:p>
        </p:txBody>
      </p:sp>
      <p:sp>
        <p:nvSpPr>
          <p:cNvPr id="151" name="Google Shape;151;p23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Char char="★"/>
            </a:pPr>
            <a:r>
              <a:rPr lang="fr" sz="1500"/>
              <a:t>organisation rigoureuse, planifiée, définie</a:t>
            </a:r>
            <a:endParaRPr sz="1500"/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Char char="★"/>
            </a:pPr>
            <a:r>
              <a:rPr lang="fr" sz="1500"/>
              <a:t>lien de connexion en favoris</a:t>
            </a:r>
            <a:endParaRPr sz="1500"/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Char char="★"/>
            </a:pPr>
            <a:r>
              <a:rPr lang="fr" sz="1500"/>
              <a:t>sentiment de “faire ses devoirs”</a:t>
            </a:r>
            <a:endParaRPr sz="1500"/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Char char="★"/>
            </a:pPr>
            <a:r>
              <a:rPr lang="fr" sz="1500"/>
              <a:t>se méfie des réseaux sociaux</a:t>
            </a:r>
            <a:endParaRPr sz="1500"/>
          </a:p>
        </p:txBody>
      </p:sp>
      <p:pic>
        <p:nvPicPr>
          <p:cNvPr id="152" name="Google Shape;152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81675" y="1047750"/>
            <a:ext cx="2857500" cy="304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24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Profil 2 - “le décrocheur”</a:t>
            </a:r>
            <a:endParaRPr/>
          </a:p>
        </p:txBody>
      </p:sp>
      <p:sp>
        <p:nvSpPr>
          <p:cNvPr id="158" name="Google Shape;158;p24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Char char="★"/>
            </a:pPr>
            <a:r>
              <a:rPr lang="fr" sz="1500"/>
              <a:t>pas de lien en favoris</a:t>
            </a:r>
            <a:endParaRPr sz="1500"/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Char char="★"/>
            </a:pPr>
            <a:r>
              <a:rPr lang="fr" sz="1500"/>
              <a:t>enseignante de primaire </a:t>
            </a:r>
            <a:endParaRPr sz="1500"/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Char char="★"/>
            </a:pPr>
            <a:r>
              <a:rPr lang="fr" sz="1500"/>
              <a:t>n’a pas trouvé de pairs sur le forum, ni de projets</a:t>
            </a:r>
            <a:endParaRPr sz="1500"/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Char char="★"/>
            </a:pPr>
            <a:r>
              <a:rPr lang="fr" sz="1500"/>
              <a:t>a compris que l’on pouvait “rendre” plus tard son travail</a:t>
            </a:r>
            <a:endParaRPr sz="1500"/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Char char="★"/>
            </a:pPr>
            <a:r>
              <a:rPr lang="fr" sz="1500"/>
              <a:t>perte de motivation</a:t>
            </a:r>
            <a:endParaRPr sz="1500"/>
          </a:p>
        </p:txBody>
      </p:sp>
      <p:pic>
        <p:nvPicPr>
          <p:cNvPr id="159" name="Google Shape;159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72150" y="1047750"/>
            <a:ext cx="2857500" cy="304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25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Profil 3 - “l’autonome”</a:t>
            </a:r>
            <a:endParaRPr/>
          </a:p>
        </p:txBody>
      </p:sp>
      <p:sp>
        <p:nvSpPr>
          <p:cNvPr id="165" name="Google Shape;165;p25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Char char="★"/>
            </a:pPr>
            <a:r>
              <a:rPr lang="fr" sz="1500"/>
              <a:t>fonctionnement par essais-erreurs</a:t>
            </a:r>
            <a:endParaRPr sz="1500"/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Char char="★"/>
            </a:pPr>
            <a:r>
              <a:rPr lang="fr" sz="1500"/>
              <a:t>enseignant qui était lui-même en échec scolaire</a:t>
            </a:r>
            <a:endParaRPr sz="1500"/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Char char="★"/>
            </a:pPr>
            <a:r>
              <a:rPr lang="fr" sz="1500"/>
              <a:t>utilise le site comme portail</a:t>
            </a:r>
            <a:endParaRPr sz="1500"/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Char char="★"/>
            </a:pPr>
            <a:r>
              <a:rPr lang="fr" sz="1500"/>
              <a:t>pas de réel cadre d’action</a:t>
            </a:r>
            <a:endParaRPr sz="1500"/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Char char="★"/>
            </a:pPr>
            <a:r>
              <a:rPr lang="fr" sz="1500"/>
              <a:t>cherche une communauté</a:t>
            </a:r>
            <a:endParaRPr sz="1500"/>
          </a:p>
        </p:txBody>
      </p:sp>
      <p:pic>
        <p:nvPicPr>
          <p:cNvPr id="166" name="Google Shape;166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43600" y="1047750"/>
            <a:ext cx="2857500" cy="304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26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Merci !</a:t>
            </a:r>
            <a:endParaRPr/>
          </a:p>
        </p:txBody>
      </p:sp>
      <p:sp>
        <p:nvSpPr>
          <p:cNvPr id="172" name="Google Shape;172;p26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5"/>
              <a:buNone/>
            </a:pPr>
            <a:r>
              <a:rPr lang="fr" sz="1425"/>
              <a:t>Références bibliographiques </a:t>
            </a:r>
            <a:endParaRPr sz="1425"/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75"/>
              <a:buNone/>
            </a:pPr>
            <a:r>
              <a:rPr lang="fr" sz="825"/>
              <a:t>Chauveau, S. (2021). Dynamiques de formation à distance et usages des capsules vidéos - Entretien avec Michaël Bourgatte et Laurent Tessier. Médiations Et médiatisations, (7), 109-114.</a:t>
            </a:r>
            <a:endParaRPr sz="825"/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75"/>
              <a:buNone/>
            </a:pPr>
            <a:r>
              <a:rPr lang="fr" sz="825"/>
              <a:t>Glikman, V. (2002). Des cours par correspondance au « e-learning » : Panorama des formations ouvertes et à distance. Presses universitaires de France.</a:t>
            </a:r>
            <a:endParaRPr sz="825"/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75"/>
              <a:buNone/>
            </a:pPr>
            <a:r>
              <a:rPr lang="fr" sz="825"/>
              <a:t>Sensevy, G., Kuster, Y., Hélary, F., et Lameul, G. (2005. Le forum débat : Un dispositif d’apprentissage collaboratif en formation initiale d’enseignants. Distances et savoirs, 3(3-4), 331-330.</a:t>
            </a:r>
            <a:endParaRPr sz="825"/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SzPts val="275"/>
              <a:buNone/>
            </a:pPr>
            <a:r>
              <a:rPr lang="fr" sz="825"/>
              <a:t>Ria, L., &amp; Borer, V. (2015). Laboratoire d’analyse vidéo de l’activité enseignante au sein des établissements scolaires : Enjeux, méthodes et effets sur la formation des enseignants. Dans Former les enseignants au XXIe siècle (p. 101-117). De Boeck Supérieur.</a:t>
            </a:r>
            <a:endParaRPr sz="825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4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Des ressources numériques aux ressources vidéo</a:t>
            </a:r>
            <a:endParaRPr/>
          </a:p>
        </p:txBody>
      </p:sp>
      <p:sp>
        <p:nvSpPr>
          <p:cNvPr id="93" name="Google Shape;93;p14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/>
              <a:t>&gt; 2000 : développement des ressources numériques textuelles pour la formation : forums, wikis…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/>
              <a:t>&gt; 2010 : développement de ressources vidéo pour la formation (Youtube…)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fr"/>
              <a:t>&gt; 2014 : Ouverture des premiers MOOC sur France Université Numérique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5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Quel studio pour quelles ressources vidéos ?</a:t>
            </a:r>
            <a:endParaRPr/>
          </a:p>
        </p:txBody>
      </p:sp>
      <p:sp>
        <p:nvSpPr>
          <p:cNvPr id="99" name="Google Shape;99;p15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500"/>
              <a:t>Deux exemples de MOOCs produits par l’Atelier du Numérique de l’ICP : </a:t>
            </a:r>
            <a:endParaRPr sz="15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/>
              <a:t>&gt; Géopolitique de la Chine contemporaine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 u="sng">
                <a:solidFill>
                  <a:schemeClr val="hlink"/>
                </a:solidFill>
                <a:hlinkClick r:id="rId3"/>
              </a:rPr>
              <a:t>https://youtu.be/sa1ePE5h50o</a:t>
            </a:r>
            <a:r>
              <a:rPr lang="fr"/>
              <a:t>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/>
              <a:t>&gt; La loi des hommes et la loi de dieu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fr" u="sng">
                <a:solidFill>
                  <a:schemeClr val="hlink"/>
                </a:solidFill>
                <a:hlinkClick r:id="rId4"/>
              </a:rPr>
              <a:t>https://youtu.be/Cw5DIPnHPxo</a:t>
            </a:r>
            <a:r>
              <a:rPr lang="fr"/>
              <a:t> 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6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Les capsules vidéos en question</a:t>
            </a:r>
            <a:endParaRPr/>
          </a:p>
        </p:txBody>
      </p:sp>
      <p:sp>
        <p:nvSpPr>
          <p:cNvPr id="105" name="Google Shape;105;p16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 sz="1600"/>
              <a:t>&gt; Des avantages : aspect vivant, accessibilité, format adapté</a:t>
            </a:r>
            <a:endParaRPr sz="16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fr" sz="1600"/>
              <a:t>&gt; Des limites : magistralité, passivité des apprenants, sanctuarisation de la parole experte</a:t>
            </a:r>
            <a:endParaRPr sz="16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7"/>
          <p:cNvSpPr txBox="1"/>
          <p:nvPr>
            <p:ph type="title"/>
          </p:nvPr>
        </p:nvSpPr>
        <p:spPr>
          <a:xfrm>
            <a:off x="729450" y="1318650"/>
            <a:ext cx="59346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Le SCÉNARIO </a:t>
            </a:r>
            <a:r>
              <a:rPr b="0" lang="fr" sz="2044"/>
              <a:t>(de la verticalité à l’horizontalité)</a:t>
            </a:r>
            <a:endParaRPr b="0" sz="2044"/>
          </a:p>
        </p:txBody>
      </p:sp>
      <p:sp>
        <p:nvSpPr>
          <p:cNvPr id="111" name="Google Shape;111;p17"/>
          <p:cNvSpPr txBox="1"/>
          <p:nvPr>
            <p:ph idx="1" type="body"/>
          </p:nvPr>
        </p:nvSpPr>
        <p:spPr>
          <a:xfrm>
            <a:off x="729450" y="1994775"/>
            <a:ext cx="5934600" cy="277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★"/>
            </a:pPr>
            <a:r>
              <a:rPr lang="fr"/>
              <a:t>La question de la mise en images et la question de la transmission. Avec le SPOC, </a:t>
            </a:r>
            <a:r>
              <a:rPr b="1" lang="fr"/>
              <a:t>sortir de la verticalité </a:t>
            </a:r>
            <a:r>
              <a:rPr lang="fr"/>
              <a:t>: faire des portraits d’enseignants.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500"/>
          </a:p>
          <a:p>
            <a:pPr indent="-311150" lvl="0" marL="457200" rtl="0" algn="just">
              <a:spcBef>
                <a:spcPts val="0"/>
              </a:spcBef>
              <a:spcAft>
                <a:spcPts val="0"/>
              </a:spcAft>
              <a:buSzPts val="1300"/>
              <a:buChar char="★"/>
            </a:pPr>
            <a:r>
              <a:rPr lang="fr"/>
              <a:t>La formation est organisée sur </a:t>
            </a:r>
            <a:r>
              <a:rPr b="1" lang="fr"/>
              <a:t>5 semaines :</a:t>
            </a:r>
            <a:endParaRPr b="1"/>
          </a:p>
          <a:p>
            <a:pPr indent="-31115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fr"/>
              <a:t>L’histoire personnelle de l’enseignant et l’émergence du projet</a:t>
            </a:r>
            <a:endParaRPr/>
          </a:p>
          <a:p>
            <a:pPr indent="-31115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fr"/>
              <a:t>La description concrète du projet (organisation, déroulement, évaluation…)</a:t>
            </a:r>
            <a:endParaRPr/>
          </a:p>
          <a:p>
            <a:pPr indent="-3111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fr"/>
              <a:t>Les difficultés rencontrées et les remédiations mises en place</a:t>
            </a:r>
            <a:endParaRPr/>
          </a:p>
          <a:p>
            <a:pPr indent="-3111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fr"/>
              <a:t>L’avenir du projet ? Les évolutions envisagées ?</a:t>
            </a:r>
            <a:endParaRPr/>
          </a:p>
          <a:p>
            <a:pPr indent="-3111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fr"/>
              <a:t>Plusieurs chercheurs qui proposent chacun </a:t>
            </a:r>
            <a:r>
              <a:rPr b="1" lang="fr"/>
              <a:t>l’analyse d’un projet</a:t>
            </a:r>
            <a:endParaRPr b="1"/>
          </a:p>
        </p:txBody>
      </p:sp>
      <p:pic>
        <p:nvPicPr>
          <p:cNvPr id="112" name="Google Shape;112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741150" y="1994775"/>
            <a:ext cx="2022350" cy="2022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18"/>
          <p:cNvSpPr txBox="1"/>
          <p:nvPr>
            <p:ph type="title"/>
          </p:nvPr>
        </p:nvSpPr>
        <p:spPr>
          <a:xfrm>
            <a:off x="729450" y="1318650"/>
            <a:ext cx="59436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La FORME </a:t>
            </a:r>
            <a:r>
              <a:rPr b="0" lang="fr" sz="2044"/>
              <a:t>(témoignage et immersion)</a:t>
            </a:r>
            <a:r>
              <a:rPr lang="fr"/>
              <a:t> </a:t>
            </a:r>
            <a:endParaRPr/>
          </a:p>
        </p:txBody>
      </p:sp>
      <p:sp>
        <p:nvSpPr>
          <p:cNvPr id="118" name="Google Shape;118;p18"/>
          <p:cNvSpPr txBox="1"/>
          <p:nvPr>
            <p:ph idx="1" type="body"/>
          </p:nvPr>
        </p:nvSpPr>
        <p:spPr>
          <a:xfrm>
            <a:off x="727650" y="1976125"/>
            <a:ext cx="5943600" cy="3034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★"/>
            </a:pPr>
            <a:r>
              <a:rPr b="1" lang="fr"/>
              <a:t>Extrait : </a:t>
            </a:r>
            <a:r>
              <a:rPr b="1" lang="fr" u="sng">
                <a:solidFill>
                  <a:schemeClr val="hlink"/>
                </a:solidFill>
                <a:hlinkClick r:id="rId3"/>
              </a:rPr>
              <a:t>https://youtu.be/Fnq8u3PLwPs?list=PLGZ7LCna5-M7H3Gj2hJre1RHfjXCRU2o</a:t>
            </a:r>
            <a:r>
              <a:rPr b="1" lang="fr" u="sng">
                <a:solidFill>
                  <a:schemeClr val="hlink"/>
                </a:solidFill>
                <a:hlinkClick r:id="rId4"/>
              </a:rPr>
              <a:t>x</a:t>
            </a:r>
            <a:endParaRPr b="1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 sz="474"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★"/>
            </a:pPr>
            <a:r>
              <a:rPr b="1" lang="fr"/>
              <a:t>Le dispositif filmique</a:t>
            </a:r>
            <a:r>
              <a:rPr lang="fr"/>
              <a:t> : alternance dans le même espace (studio) d’un entretien en face à face et d’extraits de tournages in situ (incrustés sur</a:t>
            </a:r>
            <a:r>
              <a:rPr lang="fr"/>
              <a:t> fond vert). Croisement des 2 expériences de MOOC précédentes.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364"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★"/>
            </a:pPr>
            <a:r>
              <a:rPr lang="fr"/>
              <a:t>Comprendre et ressentir </a:t>
            </a:r>
            <a:r>
              <a:rPr b="1" lang="fr"/>
              <a:t>le projet par l’image</a:t>
            </a:r>
            <a:r>
              <a:rPr lang="fr"/>
              <a:t> (la qualité des interactions, l’engagement, l’organisation spatiale de la classe…). Passer du projet “en direct” à son analyse/commentaire.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336"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★"/>
            </a:pPr>
            <a:r>
              <a:rPr lang="fr"/>
              <a:t>Le choix de </a:t>
            </a:r>
            <a:r>
              <a:rPr b="1" lang="fr"/>
              <a:t>l’immersion</a:t>
            </a:r>
            <a:r>
              <a:rPr lang="fr"/>
              <a:t> : a</a:t>
            </a:r>
            <a:r>
              <a:rPr lang="fr"/>
              <a:t>mbition documentaire souhaitée, mais peu exploitée pour des questions de temps</a:t>
            </a:r>
            <a:endParaRPr/>
          </a:p>
        </p:txBody>
      </p:sp>
      <p:pic>
        <p:nvPicPr>
          <p:cNvPr id="119" name="Google Shape;119;p1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425850" y="1819175"/>
            <a:ext cx="2577600" cy="2577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9"/>
          <p:cNvSpPr txBox="1"/>
          <p:nvPr>
            <p:ph type="title"/>
          </p:nvPr>
        </p:nvSpPr>
        <p:spPr>
          <a:xfrm>
            <a:off x="729450" y="1318650"/>
            <a:ext cx="5927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Le CASTING</a:t>
            </a:r>
            <a:endParaRPr b="0" sz="2044"/>
          </a:p>
        </p:txBody>
      </p:sp>
      <p:sp>
        <p:nvSpPr>
          <p:cNvPr id="125" name="Google Shape;125;p19"/>
          <p:cNvSpPr txBox="1"/>
          <p:nvPr>
            <p:ph idx="1" type="body"/>
          </p:nvPr>
        </p:nvSpPr>
        <p:spPr>
          <a:xfrm>
            <a:off x="729450" y="2078875"/>
            <a:ext cx="5927700" cy="2844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★"/>
            </a:pPr>
            <a:r>
              <a:rPr b="1" lang="fr"/>
              <a:t>La quête d’un équilibre</a:t>
            </a:r>
            <a:r>
              <a:rPr lang="fr"/>
              <a:t> : 10 enseignant.e.s, homme/femme, public/privé, primaire/secondaire.</a:t>
            </a:r>
            <a:endParaRPr/>
          </a:p>
          <a:p>
            <a:pPr indent="0" lvl="0" marL="45720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521"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★"/>
            </a:pPr>
            <a:r>
              <a:rPr lang="fr"/>
              <a:t>Une variété de projets : du plus simple au plus ambitieux. Pas de projets “écrasants”. </a:t>
            </a:r>
            <a:r>
              <a:rPr b="1" lang="fr"/>
              <a:t>Projets accessibles et transférables</a:t>
            </a:r>
            <a:r>
              <a:rPr lang="fr"/>
              <a:t> dans différents niveaux de classe. Prise en compte de la fracture numérique</a:t>
            </a:r>
            <a:r>
              <a:rPr lang="fr"/>
              <a:t>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472"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★"/>
            </a:pPr>
            <a:r>
              <a:rPr lang="fr"/>
              <a:t>Un critère fondamental : le niveau de </a:t>
            </a:r>
            <a:r>
              <a:rPr b="1" lang="fr"/>
              <a:t>réflexivité de l’enseignant</a:t>
            </a:r>
            <a:r>
              <a:rPr lang="fr"/>
              <a:t> sur sa propre pratique et particulièrement sur son projet.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406"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★"/>
            </a:pPr>
            <a:r>
              <a:rPr b="1" lang="fr"/>
              <a:t>La réflexivité</a:t>
            </a:r>
            <a:r>
              <a:rPr lang="fr"/>
              <a:t> se développe parfois aussi au cours de la création de la ressource</a:t>
            </a:r>
            <a:endParaRPr/>
          </a:p>
        </p:txBody>
      </p:sp>
      <p:pic>
        <p:nvPicPr>
          <p:cNvPr id="126" name="Google Shape;126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250675" y="1594950"/>
            <a:ext cx="2845025" cy="2845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0"/>
          <p:cNvSpPr txBox="1"/>
          <p:nvPr>
            <p:ph type="title"/>
          </p:nvPr>
        </p:nvSpPr>
        <p:spPr>
          <a:xfrm>
            <a:off x="729450" y="1318650"/>
            <a:ext cx="59346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Le PROTOTYPE</a:t>
            </a:r>
            <a:endParaRPr/>
          </a:p>
        </p:txBody>
      </p:sp>
      <p:sp>
        <p:nvSpPr>
          <p:cNvPr id="132" name="Google Shape;132;p20"/>
          <p:cNvSpPr txBox="1"/>
          <p:nvPr>
            <p:ph idx="1" type="body"/>
          </p:nvPr>
        </p:nvSpPr>
        <p:spPr>
          <a:xfrm>
            <a:off x="729450" y="2078875"/>
            <a:ext cx="59346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★"/>
            </a:pPr>
            <a:r>
              <a:rPr lang="fr"/>
              <a:t>La formation</a:t>
            </a:r>
            <a:r>
              <a:rPr lang="fr"/>
              <a:t> est hébergée sur la plateforme d’e-learning Crossknowledge.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★"/>
            </a:pPr>
            <a:r>
              <a:rPr lang="fr"/>
              <a:t>Il y a 300 inscrits environ.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★"/>
            </a:pPr>
            <a:r>
              <a:rPr lang="fr"/>
              <a:t>La demande : prototyper son propre projet et le décrire en se filmant.</a:t>
            </a:r>
            <a:endParaRPr/>
          </a:p>
        </p:txBody>
      </p:sp>
      <p:pic>
        <p:nvPicPr>
          <p:cNvPr id="133" name="Google Shape;133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596400" y="1853850"/>
            <a:ext cx="2224500" cy="2224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1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contexte du dispositif</a:t>
            </a:r>
            <a:endParaRPr/>
          </a:p>
        </p:txBody>
      </p:sp>
      <p:sp>
        <p:nvSpPr>
          <p:cNvPr id="139" name="Google Shape;139;p21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Char char="★"/>
            </a:pPr>
            <a:r>
              <a:rPr lang="fr" sz="1500"/>
              <a:t>Terrain de thèse : Amélioration des pratiques des professeurs des écoles  par la formation initiale  ? Le cas de la formation numérique</a:t>
            </a:r>
            <a:endParaRPr sz="1500"/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Char char="★"/>
            </a:pPr>
            <a:r>
              <a:rPr lang="fr" sz="1500"/>
              <a:t>Du profil supposé de l’enseignant à l’apprenant</a:t>
            </a:r>
            <a:endParaRPr sz="1500"/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Char char="★"/>
            </a:pPr>
            <a:r>
              <a:rPr lang="fr" sz="1500"/>
              <a:t>Dispositif pensé avant 2020, évaluation faite au printemps 2021</a:t>
            </a:r>
            <a:endParaRPr sz="15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treamline">
  <a:themeElements>
    <a:clrScheme name="Streamline">
      <a:dk1>
        <a:srgbClr val="1A9988"/>
      </a:dk1>
      <a:lt1>
        <a:srgbClr val="FFFFFF"/>
      </a:lt1>
      <a:dk2>
        <a:srgbClr val="1A1A1A"/>
      </a:dk2>
      <a:lt2>
        <a:srgbClr val="E9EDEE"/>
      </a:lt2>
      <a:accent1>
        <a:srgbClr val="595959"/>
      </a:accent1>
      <a:accent2>
        <a:srgbClr val="6AA4C8"/>
      </a:accent2>
      <a:accent3>
        <a:srgbClr val="EB5600"/>
      </a:accent3>
      <a:accent4>
        <a:srgbClr val="A2FFE8"/>
      </a:accent4>
      <a:accent5>
        <a:srgbClr val="1C3678"/>
      </a:accent5>
      <a:accent6>
        <a:srgbClr val="FFB8A2"/>
      </a:accent6>
      <a:hlink>
        <a:srgbClr val="1C3678"/>
      </a:hlink>
      <a:folHlink>
        <a:srgbClr val="1C367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