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Raleway"/>
      <p:regular r:id="rId20"/>
      <p:bold r:id="rId21"/>
      <p:italic r:id="rId22"/>
      <p:boldItalic r:id="rId23"/>
    </p:embeddedFont>
    <p:embeddedFont>
      <p:font typeface="Lato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regular.fntdata"/><Relationship Id="rId22" Type="http://schemas.openxmlformats.org/officeDocument/2006/relationships/font" Target="fonts/Raleway-italic.fntdata"/><Relationship Id="rId21" Type="http://schemas.openxmlformats.org/officeDocument/2006/relationships/font" Target="fonts/Raleway-bold.fntdata"/><Relationship Id="rId24" Type="http://schemas.openxmlformats.org/officeDocument/2006/relationships/font" Target="fonts/Lato-regular.fntdata"/><Relationship Id="rId23" Type="http://schemas.openxmlformats.org/officeDocument/2006/relationships/font" Target="fonts/Raleway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Lato-italic.fntdata"/><Relationship Id="rId25" Type="http://schemas.openxmlformats.org/officeDocument/2006/relationships/font" Target="fonts/Lato-bold.fntdata"/><Relationship Id="rId27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64e8a2dbd3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64e8a2dbd3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64e8a2dbd3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64e8a2dbd3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64e8a2dbd3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64e8a2dbd3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64e8a2dbd3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64e8a2dbd3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64e8a2dbd3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64e8a2dbd3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64e8a2dbd3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64e8a2dbd3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64e8a2dbd3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64e8a2dbd3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64e8a2dbd3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64e8a2dbd3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64e8a2dbd3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64e8a2dbd3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64e8a2dbd3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64e8a2dbd3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64e8a2dbd3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64e8a2dbd3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64e8a2dbd3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64e8a2dbd3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64e8a2dbd3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64e8a2dbd3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youtu.be/sa1ePE5h50o" TargetMode="External"/><Relationship Id="rId4" Type="http://schemas.openxmlformats.org/officeDocument/2006/relationships/hyperlink" Target="https://youtu.be/Cw5DIPnHPxo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youtu.be/Fnq8u3PLwPs?list=PLGZ7LCna5-M7H3Gj2hJre1RHfjXCRU2ox" TargetMode="External"/><Relationship Id="rId4" Type="http://schemas.openxmlformats.org/officeDocument/2006/relationships/hyperlink" Target="https://youtu.be/Fnq8u3PLwPs?list=PLGZ7LCna5-M7H3Gj2hJre1RHfjXCRU2ox" TargetMode="External"/><Relationship Id="rId5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" sz="2780"/>
              <a:t>Quelles ressources audiovisuelles pour la </a:t>
            </a:r>
            <a:r>
              <a:rPr lang="fr" sz="2780"/>
              <a:t>professionnalisation</a:t>
            </a:r>
            <a:r>
              <a:rPr lang="fr" sz="2780"/>
              <a:t> des enseignants ? </a:t>
            </a:r>
            <a:endParaRPr sz="278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" sz="2280"/>
              <a:t>Le cas du SPOC “Les communs du numérique”</a:t>
            </a:r>
            <a:endParaRPr sz="228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280"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311700" y="2834125"/>
            <a:ext cx="8520600" cy="136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576">
                <a:solidFill>
                  <a:schemeClr val="dk1"/>
                </a:solidFill>
              </a:rPr>
              <a:t>Sébastien Balanger, Stéphanie Chauveau, Laurent Tessier </a:t>
            </a:r>
            <a:endParaRPr sz="2576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576">
                <a:solidFill>
                  <a:schemeClr val="dk1"/>
                </a:solidFill>
              </a:rPr>
              <a:t>(Institut Catholique de Paris)</a:t>
            </a:r>
            <a:endParaRPr sz="2576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23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1739"/>
              <a:buFont typeface="Arial"/>
              <a:buNone/>
            </a:pPr>
            <a:r>
              <a:rPr lang="fr" sz="1380">
                <a:solidFill>
                  <a:schemeClr val="dk1"/>
                </a:solidFill>
              </a:rPr>
              <a:t>Colloque </a:t>
            </a:r>
            <a:r>
              <a:rPr lang="fr" sz="1380">
                <a:solidFill>
                  <a:schemeClr val="dk1"/>
                </a:solidFill>
              </a:rPr>
              <a:t>Les ressources éducatives pour la formation au prisme de la professionnalisation dans</a:t>
            </a:r>
            <a:endParaRPr sz="138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1739"/>
              <a:buFont typeface="Arial"/>
              <a:buNone/>
            </a:pPr>
            <a:r>
              <a:rPr lang="fr" sz="1380">
                <a:solidFill>
                  <a:schemeClr val="dk1"/>
                </a:solidFill>
              </a:rPr>
              <a:t>l'enseignement supérieur - 17-18 oct. 2022 Clermont-Ferrand</a:t>
            </a:r>
            <a:endParaRPr sz="138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8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L’évaluation</a:t>
            </a:r>
            <a:endParaRPr/>
          </a:p>
        </p:txBody>
      </p:sp>
      <p:sp>
        <p:nvSpPr>
          <p:cNvPr id="145" name="Google Shape;145;p2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★"/>
            </a:pPr>
            <a:r>
              <a:rPr lang="fr" sz="1500"/>
              <a:t>Suivi des visios, questionnaire envoyé (20 réponses sur 130), entretien avec 6 d’entre eux.</a:t>
            </a:r>
            <a:endParaRPr sz="1500"/>
          </a:p>
          <a:p>
            <a:pPr indent="-3238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★"/>
            </a:pPr>
            <a:r>
              <a:rPr lang="fr" sz="1500"/>
              <a:t>Horizontalité, pairs à pairs, engagement 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Profil 1 - l’enseignant organisé</a:t>
            </a:r>
            <a:endParaRPr/>
          </a:p>
        </p:txBody>
      </p:sp>
      <p:sp>
        <p:nvSpPr>
          <p:cNvPr id="151" name="Google Shape;151;p23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★"/>
            </a:pPr>
            <a:r>
              <a:rPr lang="fr" sz="1500"/>
              <a:t>organisation rigoureuse, planifiée, définie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★"/>
            </a:pPr>
            <a:r>
              <a:rPr lang="fr" sz="1500"/>
              <a:t>lien de connexion en favoris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★"/>
            </a:pPr>
            <a:r>
              <a:rPr lang="fr" sz="1500"/>
              <a:t>sentiment de “faire ses devoirs”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★"/>
            </a:pPr>
            <a:r>
              <a:rPr lang="fr" sz="1500"/>
              <a:t>se méfie des réseaux sociaux</a:t>
            </a:r>
            <a:endParaRPr sz="1500"/>
          </a:p>
        </p:txBody>
      </p:sp>
      <p:pic>
        <p:nvPicPr>
          <p:cNvPr id="152" name="Google Shape;15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81675" y="1047750"/>
            <a:ext cx="2857500" cy="30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Profil 2 - “le décrocheur”</a:t>
            </a:r>
            <a:endParaRPr/>
          </a:p>
        </p:txBody>
      </p:sp>
      <p:sp>
        <p:nvSpPr>
          <p:cNvPr id="158" name="Google Shape;158;p2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★"/>
            </a:pPr>
            <a:r>
              <a:rPr lang="fr" sz="1500"/>
              <a:t>pas de lien en favoris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★"/>
            </a:pPr>
            <a:r>
              <a:rPr lang="fr" sz="1500"/>
              <a:t>enseignante de primaire 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★"/>
            </a:pPr>
            <a:r>
              <a:rPr lang="fr" sz="1500"/>
              <a:t>n’a pas trouvé de pairs sur le forum, ni de projets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★"/>
            </a:pPr>
            <a:r>
              <a:rPr lang="fr" sz="1500"/>
              <a:t>a compris que l’on pouvait “rendre” plus tard son travail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★"/>
            </a:pPr>
            <a:r>
              <a:rPr lang="fr" sz="1500"/>
              <a:t>perte de motivation</a:t>
            </a:r>
            <a:endParaRPr sz="1500"/>
          </a:p>
        </p:txBody>
      </p:sp>
      <p:pic>
        <p:nvPicPr>
          <p:cNvPr id="159" name="Google Shape;15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72150" y="1047750"/>
            <a:ext cx="2857500" cy="30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Profil 3 - “l’autonome”</a:t>
            </a:r>
            <a:endParaRPr/>
          </a:p>
        </p:txBody>
      </p:sp>
      <p:sp>
        <p:nvSpPr>
          <p:cNvPr id="165" name="Google Shape;165;p2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★"/>
            </a:pPr>
            <a:r>
              <a:rPr lang="fr" sz="1500"/>
              <a:t>fonctionnement par essais-erreurs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★"/>
            </a:pPr>
            <a:r>
              <a:rPr lang="fr" sz="1500"/>
              <a:t>enseignant qui était lui-même en échec scolaire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★"/>
            </a:pPr>
            <a:r>
              <a:rPr lang="fr" sz="1500"/>
              <a:t>utilise le site comme portail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★"/>
            </a:pPr>
            <a:r>
              <a:rPr lang="fr" sz="1500"/>
              <a:t>pas de réel cadre d’action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★"/>
            </a:pPr>
            <a:r>
              <a:rPr lang="fr" sz="1500"/>
              <a:t>cherche une communauté</a:t>
            </a:r>
            <a:endParaRPr sz="1500"/>
          </a:p>
        </p:txBody>
      </p:sp>
      <p:pic>
        <p:nvPicPr>
          <p:cNvPr id="166" name="Google Shape;16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43600" y="1047750"/>
            <a:ext cx="2857500" cy="30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Merci !</a:t>
            </a:r>
            <a:endParaRPr/>
          </a:p>
        </p:txBody>
      </p:sp>
      <p:sp>
        <p:nvSpPr>
          <p:cNvPr id="172" name="Google Shape;172;p2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fr" sz="1425"/>
              <a:t>Références bibliographiques </a:t>
            </a:r>
            <a:endParaRPr sz="1425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fr" sz="825"/>
              <a:t>Chauveau, S. (2021). Dynamiques de formation à distance et usages des capsules vidéos - Entretien avec Michaël Bourgatte et Laurent Tessier. Médiations Et médiatisations, (7), 109-114.</a:t>
            </a:r>
            <a:endParaRPr sz="825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fr" sz="825"/>
              <a:t>Glikman, V. (2002). Des cours par correspondance au « e-learning » : Panorama des formations ouvertes et à distance. Presses universitaires de France.</a:t>
            </a:r>
            <a:endParaRPr sz="825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fr" sz="825"/>
              <a:t>Sensevy, G., Kuster, Y., Hélary, F., et Lameul, G. (2005. Le forum débat : Un dispositif d’apprentissage collaboratif en formation initiale d’enseignants. Distances et savoirs, 3(3-4), 331-330.</a:t>
            </a:r>
            <a:endParaRPr sz="825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rPr lang="fr" sz="825"/>
              <a:t>Ria, L., &amp; Borer, V. (2015). Laboratoire d’analyse vidéo de l’activité enseignante au sein des établissements scolaires : Enjeux, méthodes et effets sur la formation des enseignants. Dans Former les enseignants au XXIe siècle (p. 101-117). De Boeck Supérieur.</a:t>
            </a:r>
            <a:endParaRPr sz="825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Des ressources numériques aux ressources vidéo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&gt; 2000 : développement des ressources numériques textuelles pour la formation : forums, wikis…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&gt; 2010 : développement de ressources vidéo pour la formation (Youtube…)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&gt; 2014 : Ouverture des premiers MOOC sur France Université Numérique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Quel studio pour quelles ressources vidéos ?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/>
              <a:t>Deux exemples de MOOCs produits par l’Atelier du Numérique de l’ICP : </a:t>
            </a:r>
            <a:endParaRPr sz="1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&gt; Géopolitique de la Chine contemporaine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u="sng">
                <a:solidFill>
                  <a:schemeClr val="hlink"/>
                </a:solidFill>
                <a:hlinkClick r:id="rId3"/>
              </a:rPr>
              <a:t>https://youtu.be/sa1ePE5h50o</a:t>
            </a:r>
            <a:r>
              <a:rPr lang="fr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&gt; La loi des hommes et la loi de dieu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 u="sng">
                <a:solidFill>
                  <a:schemeClr val="hlink"/>
                </a:solidFill>
                <a:hlinkClick r:id="rId4"/>
              </a:rPr>
              <a:t>https://youtu.be/Cw5DIPnHPxo</a:t>
            </a:r>
            <a:r>
              <a:rPr lang="fr"/>
              <a:t>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Les capsules vidéos en question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600"/>
              <a:t>&gt; Des avantages : aspect vivant, accessibilité, format adapté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1600"/>
              <a:t>&gt; Des limites : magistralité, passivité des apprenants, sanctuarisation de la parole experte</a:t>
            </a:r>
            <a:endParaRPr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729450" y="1318650"/>
            <a:ext cx="5934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 SCÉNARIO </a:t>
            </a:r>
            <a:r>
              <a:rPr b="0" lang="fr" sz="2044"/>
              <a:t>(de la verticalité à l’horizontalité)</a:t>
            </a:r>
            <a:endParaRPr b="0" sz="2044"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729450" y="1994775"/>
            <a:ext cx="5934600" cy="277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★"/>
            </a:pPr>
            <a:r>
              <a:rPr lang="fr"/>
              <a:t>La question de la mise en images et la question de la transmission. Avec le SPOC, </a:t>
            </a:r>
            <a:r>
              <a:rPr b="1" lang="fr"/>
              <a:t>sortir de la verticalité </a:t>
            </a:r>
            <a:r>
              <a:rPr lang="fr"/>
              <a:t>: faire des portraits d’enseignants.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500"/>
          </a:p>
          <a:p>
            <a:pPr indent="-311150" lvl="0" marL="457200" rtl="0" algn="just">
              <a:spcBef>
                <a:spcPts val="0"/>
              </a:spcBef>
              <a:spcAft>
                <a:spcPts val="0"/>
              </a:spcAft>
              <a:buSzPts val="1300"/>
              <a:buChar char="★"/>
            </a:pPr>
            <a:r>
              <a:rPr lang="fr"/>
              <a:t>La formation est organisée sur </a:t>
            </a:r>
            <a:r>
              <a:rPr b="1" lang="fr"/>
              <a:t>5 semaines :</a:t>
            </a:r>
            <a:endParaRPr b="1"/>
          </a:p>
          <a:p>
            <a:pPr indent="-3111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fr"/>
              <a:t>L’histoire personnelle de l’enseignant et l’émergence du projet</a:t>
            </a:r>
            <a:endParaRPr/>
          </a:p>
          <a:p>
            <a:pPr indent="-3111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fr"/>
              <a:t>La description concrète du projet (organisation, déroulement, évaluation…)</a:t>
            </a:r>
            <a:endParaRPr/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fr"/>
              <a:t>Les difficultés rencontrées et les remédiations mises en place</a:t>
            </a:r>
            <a:endParaRPr/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fr"/>
              <a:t>L’avenir du projet ? Les évolutions envisagées ?</a:t>
            </a:r>
            <a:endParaRPr/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fr"/>
              <a:t>Plusieurs chercheurs qui proposent chacun </a:t>
            </a:r>
            <a:r>
              <a:rPr b="1" lang="fr"/>
              <a:t>l’analyse d’un projet</a:t>
            </a:r>
            <a:endParaRPr b="1"/>
          </a:p>
        </p:txBody>
      </p:sp>
      <p:pic>
        <p:nvPicPr>
          <p:cNvPr id="112" name="Google Shape;11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41150" y="1994775"/>
            <a:ext cx="2022350" cy="202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/>
          <p:nvPr>
            <p:ph type="title"/>
          </p:nvPr>
        </p:nvSpPr>
        <p:spPr>
          <a:xfrm>
            <a:off x="729450" y="1318650"/>
            <a:ext cx="5943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La FORME </a:t>
            </a:r>
            <a:r>
              <a:rPr b="0" lang="fr" sz="2044"/>
              <a:t>(témoignage et immersion)</a:t>
            </a:r>
            <a:r>
              <a:rPr lang="fr"/>
              <a:t> </a:t>
            </a:r>
            <a:endParaRPr/>
          </a:p>
        </p:txBody>
      </p:sp>
      <p:sp>
        <p:nvSpPr>
          <p:cNvPr id="118" name="Google Shape;118;p18"/>
          <p:cNvSpPr txBox="1"/>
          <p:nvPr>
            <p:ph idx="1" type="body"/>
          </p:nvPr>
        </p:nvSpPr>
        <p:spPr>
          <a:xfrm>
            <a:off x="727650" y="1976125"/>
            <a:ext cx="5943600" cy="303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★"/>
            </a:pPr>
            <a:r>
              <a:rPr b="1" lang="fr"/>
              <a:t>Extrait : </a:t>
            </a:r>
            <a:r>
              <a:rPr b="1" lang="fr" u="sng">
                <a:solidFill>
                  <a:schemeClr val="hlink"/>
                </a:solidFill>
                <a:hlinkClick r:id="rId3"/>
              </a:rPr>
              <a:t>https://youtu.be/Fnq8u3PLwPs?list=PLGZ7LCna5-M7H3Gj2hJre1RHfjXCRU2o</a:t>
            </a:r>
            <a:r>
              <a:rPr b="1" lang="fr" u="sng">
                <a:solidFill>
                  <a:schemeClr val="hlink"/>
                </a:solidFill>
                <a:hlinkClick r:id="rId4"/>
              </a:rPr>
              <a:t>x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474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★"/>
            </a:pPr>
            <a:r>
              <a:rPr b="1" lang="fr"/>
              <a:t>Le dispositif filmique</a:t>
            </a:r>
            <a:r>
              <a:rPr lang="fr"/>
              <a:t> : alternance dans le même espace (studio) d’un entretien en face à face et d’extraits de tournages in situ (incrustés sur</a:t>
            </a:r>
            <a:r>
              <a:rPr lang="fr"/>
              <a:t> fond vert). Croisement des 2 expériences de MOOC précédentes.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64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★"/>
            </a:pPr>
            <a:r>
              <a:rPr lang="fr"/>
              <a:t>Comprendre et ressentir </a:t>
            </a:r>
            <a:r>
              <a:rPr b="1" lang="fr"/>
              <a:t>le projet par l’image</a:t>
            </a:r>
            <a:r>
              <a:rPr lang="fr"/>
              <a:t> (la qualité des interactions, l’engagement, l’organisation spatiale de la classe…). Passer du projet “en direct” à son analyse/commentaire.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36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★"/>
            </a:pPr>
            <a:r>
              <a:rPr lang="fr"/>
              <a:t>Le choix de </a:t>
            </a:r>
            <a:r>
              <a:rPr b="1" lang="fr"/>
              <a:t>l’immersion</a:t>
            </a:r>
            <a:r>
              <a:rPr lang="fr"/>
              <a:t> : a</a:t>
            </a:r>
            <a:r>
              <a:rPr lang="fr"/>
              <a:t>mbition documentaire souhaitée, mais peu exploitée pour des questions de temps</a:t>
            </a:r>
            <a:endParaRPr/>
          </a:p>
        </p:txBody>
      </p:sp>
      <p:pic>
        <p:nvPicPr>
          <p:cNvPr id="119" name="Google Shape;119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25850" y="1819175"/>
            <a:ext cx="2577600" cy="257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>
            <p:ph type="title"/>
          </p:nvPr>
        </p:nvSpPr>
        <p:spPr>
          <a:xfrm>
            <a:off x="729450" y="1318650"/>
            <a:ext cx="5927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 CASTING</a:t>
            </a:r>
            <a:endParaRPr b="0" sz="2044"/>
          </a:p>
        </p:txBody>
      </p:sp>
      <p:sp>
        <p:nvSpPr>
          <p:cNvPr id="125" name="Google Shape;125;p19"/>
          <p:cNvSpPr txBox="1"/>
          <p:nvPr>
            <p:ph idx="1" type="body"/>
          </p:nvPr>
        </p:nvSpPr>
        <p:spPr>
          <a:xfrm>
            <a:off x="729450" y="2078875"/>
            <a:ext cx="5927700" cy="284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★"/>
            </a:pPr>
            <a:r>
              <a:rPr b="1" lang="fr"/>
              <a:t>La quête d’un équilibre</a:t>
            </a:r>
            <a:r>
              <a:rPr lang="fr"/>
              <a:t> : 10 enseignant.e.s, homme/femme, public/privé, primaire/secondaire.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521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★"/>
            </a:pPr>
            <a:r>
              <a:rPr lang="fr"/>
              <a:t>Une variété de projets : du plus simple au plus ambitieux. Pas de projets “écrasants”. </a:t>
            </a:r>
            <a:r>
              <a:rPr b="1" lang="fr"/>
              <a:t>Projets accessibles et transférables</a:t>
            </a:r>
            <a:r>
              <a:rPr lang="fr"/>
              <a:t> dans différents niveaux de classe. Prise en compte de la fracture numérique</a:t>
            </a:r>
            <a:r>
              <a:rPr lang="fr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472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★"/>
            </a:pPr>
            <a:r>
              <a:rPr lang="fr"/>
              <a:t>Un critère fondamental : le niveau de </a:t>
            </a:r>
            <a:r>
              <a:rPr b="1" lang="fr"/>
              <a:t>réflexivité de l’enseignant</a:t>
            </a:r>
            <a:r>
              <a:rPr lang="fr"/>
              <a:t> sur sa propre pratique et particulièrement sur son projet.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406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★"/>
            </a:pPr>
            <a:r>
              <a:rPr b="1" lang="fr"/>
              <a:t>La réflexivité</a:t>
            </a:r>
            <a:r>
              <a:rPr lang="fr"/>
              <a:t> se développe parfois aussi au cours de la création de la ressource</a:t>
            </a:r>
            <a:endParaRPr/>
          </a:p>
        </p:txBody>
      </p:sp>
      <p:pic>
        <p:nvPicPr>
          <p:cNvPr id="126" name="Google Shape;12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50675" y="1594950"/>
            <a:ext cx="2845025" cy="2845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/>
          <p:nvPr>
            <p:ph type="title"/>
          </p:nvPr>
        </p:nvSpPr>
        <p:spPr>
          <a:xfrm>
            <a:off x="729450" y="1318650"/>
            <a:ext cx="59346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 PROTOTYPE</a:t>
            </a:r>
            <a:endParaRPr/>
          </a:p>
        </p:txBody>
      </p:sp>
      <p:sp>
        <p:nvSpPr>
          <p:cNvPr id="132" name="Google Shape;132;p20"/>
          <p:cNvSpPr txBox="1"/>
          <p:nvPr>
            <p:ph idx="1" type="body"/>
          </p:nvPr>
        </p:nvSpPr>
        <p:spPr>
          <a:xfrm>
            <a:off x="729450" y="2078875"/>
            <a:ext cx="59346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★"/>
            </a:pPr>
            <a:r>
              <a:rPr lang="fr"/>
              <a:t>La formation</a:t>
            </a:r>
            <a:r>
              <a:rPr lang="fr"/>
              <a:t> est hébergée sur la plateforme d’e-learning Crossknowledge.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★"/>
            </a:pPr>
            <a:r>
              <a:rPr lang="fr"/>
              <a:t>Il y a 300 inscrits environ.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★"/>
            </a:pPr>
            <a:r>
              <a:rPr lang="fr"/>
              <a:t>La demande : prototyper son propre projet et le décrire en se filmant.</a:t>
            </a:r>
            <a:endParaRPr/>
          </a:p>
        </p:txBody>
      </p:sp>
      <p:pic>
        <p:nvPicPr>
          <p:cNvPr id="133" name="Google Shape;13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96400" y="1853850"/>
            <a:ext cx="2224500" cy="222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contexte du dispositif</a:t>
            </a:r>
            <a:endParaRPr/>
          </a:p>
        </p:txBody>
      </p:sp>
      <p:sp>
        <p:nvSpPr>
          <p:cNvPr id="139" name="Google Shape;139;p21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★"/>
            </a:pPr>
            <a:r>
              <a:rPr lang="fr" sz="1500"/>
              <a:t>Terrain de thèse : Amélioration des pratiques des professeurs des écoles  par la formation initiale  ? Le cas de la formation numérique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★"/>
            </a:pPr>
            <a:r>
              <a:rPr lang="fr" sz="1500"/>
              <a:t>Du profil supposé de l’enseignant à l’apprenant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★"/>
            </a:pPr>
            <a:r>
              <a:rPr lang="fr" sz="1500"/>
              <a:t>Dispositif pensé avant 2020, évaluation faite au printemps 2021</a:t>
            </a:r>
            <a:endParaRPr sz="15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